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4" r:id="rId9"/>
    <p:sldId id="263" r:id="rId10"/>
    <p:sldId id="265" r:id="rId11"/>
    <p:sldId id="273" r:id="rId12"/>
    <p:sldId id="266" r:id="rId13"/>
    <p:sldId id="267" r:id="rId14"/>
    <p:sldId id="268" r:id="rId15"/>
    <p:sldId id="269" r:id="rId16"/>
    <p:sldId id="270" r:id="rId17"/>
    <p:sldId id="271" r:id="rId18"/>
    <p:sldId id="272"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4660"/>
  </p:normalViewPr>
  <p:slideViewPr>
    <p:cSldViewPr>
      <p:cViewPr>
        <p:scale>
          <a:sx n="80" d="100"/>
          <a:sy n="80" d="100"/>
        </p:scale>
        <p:origin x="756"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63E7696-D349-4F47-A947-33728DE920D5}" type="datetimeFigureOut">
              <a:rPr lang="en-US" smtClean="0"/>
              <a:pPr/>
              <a:t>8/8/2016</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368892F-9866-4297-AADA-6C7D32EAAE2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3E7696-D349-4F47-A947-33728DE920D5}" type="datetimeFigureOut">
              <a:rPr lang="en-US" smtClean="0"/>
              <a:pPr/>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3E7696-D349-4F47-A947-33728DE920D5}" type="datetimeFigureOut">
              <a:rPr lang="en-US" smtClean="0"/>
              <a:pPr/>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3E7696-D349-4F47-A947-33728DE920D5}" type="datetimeFigureOut">
              <a:rPr lang="en-US" smtClean="0"/>
              <a:pPr/>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63E7696-D349-4F47-A947-33728DE920D5}" type="datetimeFigureOut">
              <a:rPr lang="en-US" smtClean="0"/>
              <a:pPr/>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8892F-9866-4297-AADA-6C7D32EAAE2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63E7696-D349-4F47-A947-33728DE920D5}" type="datetimeFigureOut">
              <a:rPr lang="en-US" smtClean="0"/>
              <a:pPr/>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63E7696-D349-4F47-A947-33728DE920D5}" type="datetimeFigureOut">
              <a:rPr lang="en-US" smtClean="0"/>
              <a:pPr/>
              <a:t>8/8/2016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63E7696-D349-4F47-A947-33728DE920D5}" type="datetimeFigureOut">
              <a:rPr lang="en-US" smtClean="0"/>
              <a:pPr/>
              <a:t>8/8/2016</a:t>
            </a:fld>
            <a:endParaRPr lang="en-US"/>
          </a:p>
        </p:txBody>
      </p:sp>
      <p:sp>
        <p:nvSpPr>
          <p:cNvPr id="8" name="Slide Number Placeholder 7"/>
          <p:cNvSpPr>
            <a:spLocks noGrp="1"/>
          </p:cNvSpPr>
          <p:nvPr>
            <p:ph type="sldNum" sz="quarter" idx="11"/>
          </p:nvPr>
        </p:nvSpPr>
        <p:spPr/>
        <p:txBody>
          <a:bodyPr/>
          <a:lstStyle/>
          <a:p>
            <a:fld id="{5368892F-9866-4297-AADA-6C7D32EAAE2D}"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E7696-D349-4F47-A947-33728DE920D5}" type="datetimeFigureOut">
              <a:rPr lang="en-US" smtClean="0"/>
              <a:pPr/>
              <a:t>8/8/2016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63E7696-D349-4F47-A947-33728DE920D5}" type="datetimeFigureOut">
              <a:rPr lang="en-US" smtClean="0"/>
              <a:pPr/>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5368892F-9866-4297-AADA-6C7D32EAAE2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63E7696-D349-4F47-A947-33728DE920D5}" type="datetimeFigureOut">
              <a:rPr lang="en-US" smtClean="0"/>
              <a:pPr/>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8892F-9866-4297-AADA-6C7D32EAAE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63E7696-D349-4F47-A947-33728DE920D5}" type="datetimeFigureOut">
              <a:rPr lang="en-US" smtClean="0"/>
              <a:pPr/>
              <a:t>8/8/2016</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368892F-9866-4297-AADA-6C7D32EAAE2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tephan\Documents\MIT\conversion\20160805_105546.jpg"/>
          <p:cNvPicPr>
            <a:picLocks noChangeAspect="1" noChangeArrowheads="1"/>
          </p:cNvPicPr>
          <p:nvPr/>
        </p:nvPicPr>
        <p:blipFill>
          <a:blip r:embed="rId2" cstate="print"/>
          <a:srcRect/>
          <a:stretch>
            <a:fillRect/>
          </a:stretch>
        </p:blipFill>
        <p:spPr bwMode="auto">
          <a:xfrm>
            <a:off x="228600" y="3114674"/>
            <a:ext cx="6248400" cy="3514725"/>
          </a:xfrm>
          <a:prstGeom prst="rect">
            <a:avLst/>
          </a:prstGeom>
          <a:noFill/>
        </p:spPr>
      </p:pic>
      <p:sp>
        <p:nvSpPr>
          <p:cNvPr id="2" name="Title 1"/>
          <p:cNvSpPr>
            <a:spLocks noGrp="1"/>
          </p:cNvSpPr>
          <p:nvPr>
            <p:ph type="ctrTitle"/>
          </p:nvPr>
        </p:nvSpPr>
        <p:spPr>
          <a:xfrm>
            <a:off x="3962400" y="990600"/>
            <a:ext cx="5181600" cy="2301240"/>
          </a:xfrm>
        </p:spPr>
        <p:txBody>
          <a:bodyPr>
            <a:normAutofit fontScale="90000"/>
          </a:bodyPr>
          <a:lstStyle/>
          <a:p>
            <a:r>
              <a:rPr lang="en-US" dirty="0" err="1" smtClean="0"/>
              <a:t>DreamCheeky</a:t>
            </a:r>
            <a:r>
              <a:rPr lang="en-US" dirty="0" smtClean="0"/>
              <a:t> Thunder Conversion Guide</a:t>
            </a:r>
            <a:endParaRPr lang="en-US" dirty="0"/>
          </a:p>
        </p:txBody>
      </p:sp>
      <p:sp>
        <p:nvSpPr>
          <p:cNvPr id="3" name="Subtitle 2"/>
          <p:cNvSpPr>
            <a:spLocks noGrp="1"/>
          </p:cNvSpPr>
          <p:nvPr>
            <p:ph type="subTitle" idx="1"/>
          </p:nvPr>
        </p:nvSpPr>
        <p:spPr>
          <a:xfrm>
            <a:off x="2663952" y="0"/>
            <a:ext cx="6480048" cy="990600"/>
          </a:xfrm>
        </p:spPr>
        <p:txBody>
          <a:bodyPr/>
          <a:lstStyle/>
          <a:p>
            <a:r>
              <a:rPr lang="en-US" dirty="0" smtClean="0"/>
              <a:t>Stephan Chauvin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2</a:t>
            </a:r>
            <a:endParaRPr lang="en-US" dirty="0"/>
          </a:p>
        </p:txBody>
      </p:sp>
      <p:pic>
        <p:nvPicPr>
          <p:cNvPr id="5" name="Content Placeholder 4" descr="20160805_113227.jpg"/>
          <p:cNvPicPr>
            <a:picLocks noGrp="1" noChangeAspect="1"/>
          </p:cNvPicPr>
          <p:nvPr>
            <p:ph sz="half" idx="1"/>
          </p:nvPr>
        </p:nvPicPr>
        <p:blipFill>
          <a:blip r:embed="rId2" cstate="print"/>
          <a:stretch>
            <a:fillRect/>
          </a:stretch>
        </p:blipFill>
        <p:spPr>
          <a:xfrm>
            <a:off x="457200" y="2834481"/>
            <a:ext cx="3657600" cy="2057400"/>
          </a:xfrm>
        </p:spPr>
      </p:pic>
      <p:sp>
        <p:nvSpPr>
          <p:cNvPr id="4" name="Content Placeholder 3"/>
          <p:cNvSpPr>
            <a:spLocks noGrp="1"/>
          </p:cNvSpPr>
          <p:nvPr>
            <p:ph sz="half" idx="2"/>
          </p:nvPr>
        </p:nvSpPr>
        <p:spPr/>
        <p:txBody>
          <a:bodyPr>
            <a:normAutofit fontScale="85000" lnSpcReduction="20000"/>
          </a:bodyPr>
          <a:lstStyle/>
          <a:p>
            <a:r>
              <a:rPr lang="en-US" dirty="0" smtClean="0"/>
              <a:t>Once you have the turret off, take note of the wires leading from the base to the turret.</a:t>
            </a:r>
          </a:p>
          <a:p>
            <a:r>
              <a:rPr lang="en-US" dirty="0" smtClean="0"/>
              <a:t>The purple and black wires power the LED indicator; we want to keep these.</a:t>
            </a:r>
          </a:p>
          <a:p>
            <a:r>
              <a:rPr lang="en-US" dirty="0" smtClean="0"/>
              <a:t>The other 4 wires (red, orange, and two teal/light green) feed motors and sensors in the turret; we don’t need them, so we’ll cut them later.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3</a:t>
            </a:r>
            <a:endParaRPr lang="en-US" dirty="0"/>
          </a:p>
        </p:txBody>
      </p:sp>
      <p:pic>
        <p:nvPicPr>
          <p:cNvPr id="7" name="Content Placeholder 6" descr="20160805_113347.jpg"/>
          <p:cNvPicPr>
            <a:picLocks noGrp="1" noChangeAspect="1"/>
          </p:cNvPicPr>
          <p:nvPr>
            <p:ph sz="half" idx="1"/>
          </p:nvPr>
        </p:nvPicPr>
        <p:blipFill>
          <a:blip r:embed="rId2" cstate="print"/>
          <a:stretch>
            <a:fillRect/>
          </a:stretch>
        </p:blipFill>
        <p:spPr>
          <a:xfrm rot="10800000">
            <a:off x="457200" y="2834481"/>
            <a:ext cx="3657600" cy="2057400"/>
          </a:xfrm>
        </p:spPr>
      </p:pic>
      <p:sp>
        <p:nvSpPr>
          <p:cNvPr id="4" name="Content Placeholder 3"/>
          <p:cNvSpPr>
            <a:spLocks noGrp="1"/>
          </p:cNvSpPr>
          <p:nvPr>
            <p:ph sz="half" idx="2"/>
          </p:nvPr>
        </p:nvSpPr>
        <p:spPr/>
        <p:txBody>
          <a:bodyPr/>
          <a:lstStyle/>
          <a:p>
            <a:r>
              <a:rPr lang="en-US" dirty="0" smtClean="0"/>
              <a:t>Next, unscrew half the bolts holding the axle heads in place.</a:t>
            </a:r>
          </a:p>
          <a:p>
            <a:r>
              <a:rPr lang="en-US" dirty="0" smtClean="0"/>
              <a:t>You will need these later, so keep track of them.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4</a:t>
            </a:r>
            <a:endParaRPr lang="en-US" dirty="0"/>
          </a:p>
        </p:txBody>
      </p:sp>
      <p:pic>
        <p:nvPicPr>
          <p:cNvPr id="5" name="Content Placeholder 4" descr="20160805_113820.jpg"/>
          <p:cNvPicPr>
            <a:picLocks noGrp="1" noChangeAspect="1"/>
          </p:cNvPicPr>
          <p:nvPr>
            <p:ph sz="half" idx="1"/>
          </p:nvPr>
        </p:nvPicPr>
        <p:blipFill>
          <a:blip r:embed="rId2" cstate="print"/>
          <a:stretch>
            <a:fillRect/>
          </a:stretch>
        </p:blipFill>
        <p:spPr>
          <a:xfrm>
            <a:off x="457200" y="2834481"/>
            <a:ext cx="3657600" cy="2057400"/>
          </a:xfrm>
        </p:spPr>
      </p:pic>
      <p:sp>
        <p:nvSpPr>
          <p:cNvPr id="4" name="Content Placeholder 3"/>
          <p:cNvSpPr>
            <a:spLocks noGrp="1"/>
          </p:cNvSpPr>
          <p:nvPr>
            <p:ph sz="half" idx="2"/>
          </p:nvPr>
        </p:nvSpPr>
        <p:spPr/>
        <p:txBody>
          <a:bodyPr/>
          <a:lstStyle/>
          <a:p>
            <a:r>
              <a:rPr lang="en-US" dirty="0" smtClean="0"/>
              <a:t>Now we have to open the turret itself.</a:t>
            </a:r>
          </a:p>
          <a:p>
            <a:r>
              <a:rPr lang="en-US" dirty="0" smtClean="0"/>
              <a:t>Remove the 4 screws on the turret’s left side.</a:t>
            </a:r>
          </a:p>
          <a:p>
            <a:r>
              <a:rPr lang="en-US" dirty="0" smtClean="0"/>
              <a:t>We don’t need these later but they’re handy to keep the turret intact.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5</a:t>
            </a:r>
            <a:endParaRPr lang="en-US" dirty="0"/>
          </a:p>
        </p:txBody>
      </p:sp>
      <p:pic>
        <p:nvPicPr>
          <p:cNvPr id="5" name="Content Placeholder 4" descr="20160805_113942.jpg"/>
          <p:cNvPicPr>
            <a:picLocks noGrp="1" noChangeAspect="1"/>
          </p:cNvPicPr>
          <p:nvPr>
            <p:ph sz="half" idx="1"/>
          </p:nvPr>
        </p:nvPicPr>
        <p:blipFill>
          <a:blip r:embed="rId2" cstate="print"/>
          <a:stretch>
            <a:fillRect/>
          </a:stretch>
        </p:blipFill>
        <p:spPr>
          <a:xfrm>
            <a:off x="457200" y="2834481"/>
            <a:ext cx="3657600" cy="2057400"/>
          </a:xfrm>
        </p:spPr>
      </p:pic>
      <p:sp>
        <p:nvSpPr>
          <p:cNvPr id="4" name="Content Placeholder 3"/>
          <p:cNvSpPr>
            <a:spLocks noGrp="1"/>
          </p:cNvSpPr>
          <p:nvPr>
            <p:ph sz="half" idx="2"/>
          </p:nvPr>
        </p:nvSpPr>
        <p:spPr/>
        <p:txBody>
          <a:bodyPr>
            <a:normAutofit fontScale="92500"/>
          </a:bodyPr>
          <a:lstStyle/>
          <a:p>
            <a:r>
              <a:rPr lang="en-US" dirty="0" smtClean="0"/>
              <a:t>Here is shown the interior of the turret.</a:t>
            </a:r>
          </a:p>
          <a:p>
            <a:r>
              <a:rPr lang="en-US" dirty="0" smtClean="0"/>
              <a:t>Don’t worry about the bits on the left; we won’t be using them.</a:t>
            </a:r>
          </a:p>
          <a:p>
            <a:r>
              <a:rPr lang="en-US" dirty="0" smtClean="0"/>
              <a:t>To recover the LED indicator (on the right), begin by removing the glue holding the wires in place. It should pop off with a small tug.</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6</a:t>
            </a:r>
            <a:endParaRPr lang="en-US" dirty="0"/>
          </a:p>
        </p:txBody>
      </p:sp>
      <p:pic>
        <p:nvPicPr>
          <p:cNvPr id="5" name="Content Placeholder 4" descr="20160805_114025.jpg"/>
          <p:cNvPicPr>
            <a:picLocks noGrp="1" noChangeAspect="1"/>
          </p:cNvPicPr>
          <p:nvPr>
            <p:ph sz="half" idx="1"/>
          </p:nvPr>
        </p:nvPicPr>
        <p:blipFill>
          <a:blip r:embed="rId2" cstate="print"/>
          <a:stretch>
            <a:fillRect/>
          </a:stretch>
        </p:blipFill>
        <p:spPr>
          <a:xfrm rot="10800000">
            <a:off x="457200" y="2834481"/>
            <a:ext cx="3657600" cy="2057400"/>
          </a:xfrm>
        </p:spPr>
      </p:pic>
      <p:sp>
        <p:nvSpPr>
          <p:cNvPr id="4" name="Content Placeholder 3"/>
          <p:cNvSpPr>
            <a:spLocks noGrp="1"/>
          </p:cNvSpPr>
          <p:nvPr>
            <p:ph sz="half" idx="2"/>
          </p:nvPr>
        </p:nvSpPr>
        <p:spPr/>
        <p:txBody>
          <a:bodyPr/>
          <a:lstStyle/>
          <a:p>
            <a:r>
              <a:rPr lang="en-US" dirty="0" smtClean="0"/>
              <a:t>Two screws hold the LED indicator itself in place; remove them.</a:t>
            </a:r>
          </a:p>
          <a:p>
            <a:r>
              <a:rPr lang="en-US" dirty="0" smtClean="0"/>
              <a:t>On some turrets there is also an additional blob of epoxy on the LED itself. CAREFULLY remove this.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7</a:t>
            </a:r>
            <a:endParaRPr lang="en-US" dirty="0"/>
          </a:p>
        </p:txBody>
      </p:sp>
      <p:pic>
        <p:nvPicPr>
          <p:cNvPr id="5" name="Content Placeholder 4" descr="20160805_114510.jpg"/>
          <p:cNvPicPr>
            <a:picLocks noGrp="1" noChangeAspect="1"/>
          </p:cNvPicPr>
          <p:nvPr>
            <p:ph sz="half" idx="1"/>
          </p:nvPr>
        </p:nvPicPr>
        <p:blipFill>
          <a:blip r:embed="rId2" cstate="print"/>
          <a:stretch>
            <a:fillRect/>
          </a:stretch>
        </p:blipFill>
        <p:spPr>
          <a:xfrm rot="10800000">
            <a:off x="457200" y="2834481"/>
            <a:ext cx="3657600" cy="2057400"/>
          </a:xfrm>
        </p:spPr>
      </p:pic>
      <p:sp>
        <p:nvSpPr>
          <p:cNvPr id="4" name="Content Placeholder 3"/>
          <p:cNvSpPr>
            <a:spLocks noGrp="1"/>
          </p:cNvSpPr>
          <p:nvPr>
            <p:ph sz="half" idx="2"/>
          </p:nvPr>
        </p:nvSpPr>
        <p:spPr/>
        <p:txBody>
          <a:bodyPr/>
          <a:lstStyle/>
          <a:p>
            <a:r>
              <a:rPr lang="en-US" dirty="0" smtClean="0"/>
              <a:t>Now we begin to cut the unnecessary wires.</a:t>
            </a:r>
          </a:p>
          <a:p>
            <a:r>
              <a:rPr lang="en-US" dirty="0" smtClean="0"/>
              <a:t>Start by removing the bottom panel. The screws are underneath the anti-friction pads at the corners.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Wires</a:t>
            </a:r>
            <a:endParaRPr lang="en-US" dirty="0"/>
          </a:p>
        </p:txBody>
      </p:sp>
      <p:pic>
        <p:nvPicPr>
          <p:cNvPr id="5" name="Content Placeholder 4" descr="20160805_114649.jpg"/>
          <p:cNvPicPr>
            <a:picLocks noGrp="1" noChangeAspect="1"/>
          </p:cNvPicPr>
          <p:nvPr>
            <p:ph sz="half" idx="1"/>
          </p:nvPr>
        </p:nvPicPr>
        <p:blipFill>
          <a:blip r:embed="rId2" cstate="print"/>
          <a:srcRect l="14583" r="20833"/>
          <a:stretch>
            <a:fillRect/>
          </a:stretch>
        </p:blipFill>
        <p:spPr>
          <a:xfrm rot="5228742">
            <a:off x="115711" y="1981200"/>
            <a:ext cx="4199467" cy="3657600"/>
          </a:xfrm>
        </p:spPr>
      </p:pic>
      <p:sp>
        <p:nvSpPr>
          <p:cNvPr id="4" name="Content Placeholder 3"/>
          <p:cNvSpPr>
            <a:spLocks noGrp="1"/>
          </p:cNvSpPr>
          <p:nvPr>
            <p:ph sz="half" idx="2"/>
          </p:nvPr>
        </p:nvSpPr>
        <p:spPr/>
        <p:txBody>
          <a:bodyPr>
            <a:normAutofit lnSpcReduction="10000"/>
          </a:bodyPr>
          <a:lstStyle/>
          <a:p>
            <a:r>
              <a:rPr lang="en-US" dirty="0" smtClean="0"/>
              <a:t>CAUTION! Cutting the wrong wire will ruin the turret. Be ABSOLUTELY sure you’re cutting the right ones!</a:t>
            </a:r>
          </a:p>
          <a:p>
            <a:r>
              <a:rPr lang="en-US" dirty="0" smtClean="0"/>
              <a:t>You may confirm the correct wire by pulling on it while looking at the wires leading from the turret to the base.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Wires 2</a:t>
            </a:r>
            <a:endParaRPr lang="en-US" dirty="0"/>
          </a:p>
        </p:txBody>
      </p:sp>
      <p:pic>
        <p:nvPicPr>
          <p:cNvPr id="5" name="Content Placeholder 4" descr="20160805_115507.jpg"/>
          <p:cNvPicPr>
            <a:picLocks noGrp="1" noChangeAspect="1"/>
          </p:cNvPicPr>
          <p:nvPr>
            <p:ph sz="half" idx="1"/>
          </p:nvPr>
        </p:nvPicPr>
        <p:blipFill>
          <a:blip r:embed="rId2" cstate="print"/>
          <a:srcRect l="29167" r="16667"/>
          <a:stretch>
            <a:fillRect/>
          </a:stretch>
        </p:blipFill>
        <p:spPr>
          <a:xfrm>
            <a:off x="228599" y="1524000"/>
            <a:ext cx="4182533" cy="4343400"/>
          </a:xfrm>
        </p:spPr>
      </p:pic>
      <p:sp>
        <p:nvSpPr>
          <p:cNvPr id="4" name="Content Placeholder 3"/>
          <p:cNvSpPr>
            <a:spLocks noGrp="1"/>
          </p:cNvSpPr>
          <p:nvPr>
            <p:ph sz="half" idx="2"/>
          </p:nvPr>
        </p:nvSpPr>
        <p:spPr/>
        <p:txBody>
          <a:bodyPr>
            <a:normAutofit fontScale="92500" lnSpcReduction="10000"/>
          </a:bodyPr>
          <a:lstStyle/>
          <a:p>
            <a:r>
              <a:rPr lang="en-US" dirty="0" smtClean="0"/>
              <a:t>These should be the correct wires (marked by red at the connection point and the circles).</a:t>
            </a:r>
          </a:p>
          <a:p>
            <a:r>
              <a:rPr lang="en-US" dirty="0" smtClean="0"/>
              <a:t>CHECK YOUR WIRES BEFORE CUTTING.</a:t>
            </a:r>
          </a:p>
          <a:p>
            <a:r>
              <a:rPr lang="en-US" dirty="0" smtClean="0"/>
              <a:t>Once the wires are cut and the ends wrapped to prevent shorts, replace the bottom cover.</a:t>
            </a:r>
          </a:p>
        </p:txBody>
      </p:sp>
      <p:sp>
        <p:nvSpPr>
          <p:cNvPr id="6" name="Oval 5"/>
          <p:cNvSpPr/>
          <p:nvPr/>
        </p:nvSpPr>
        <p:spPr>
          <a:xfrm>
            <a:off x="228600" y="3505200"/>
            <a:ext cx="762000" cy="762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124200" y="3657600"/>
            <a:ext cx="762000" cy="762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Sandwich</a:t>
            </a:r>
            <a:endParaRPr lang="en-US" dirty="0"/>
          </a:p>
        </p:txBody>
      </p:sp>
      <p:pic>
        <p:nvPicPr>
          <p:cNvPr id="5" name="Content Placeholder 4" descr="20160805_121032.jpg"/>
          <p:cNvPicPr>
            <a:picLocks noGrp="1" noChangeAspect="1"/>
          </p:cNvPicPr>
          <p:nvPr>
            <p:ph sz="half" idx="1"/>
          </p:nvPr>
        </p:nvPicPr>
        <p:blipFill>
          <a:blip r:embed="rId2" cstate="print"/>
          <a:srcRect l="31250" t="17786" r="33333" b="15548"/>
          <a:stretch>
            <a:fillRect/>
          </a:stretch>
        </p:blipFill>
        <p:spPr>
          <a:xfrm>
            <a:off x="160867" y="1667435"/>
            <a:ext cx="4182533" cy="4428565"/>
          </a:xfrm>
        </p:spPr>
      </p:pic>
      <p:sp>
        <p:nvSpPr>
          <p:cNvPr id="4" name="Content Placeholder 3"/>
          <p:cNvSpPr>
            <a:spLocks noGrp="1"/>
          </p:cNvSpPr>
          <p:nvPr>
            <p:ph sz="half" idx="2"/>
          </p:nvPr>
        </p:nvSpPr>
        <p:spPr>
          <a:xfrm>
            <a:off x="4267200" y="1600200"/>
            <a:ext cx="4038600" cy="5029200"/>
          </a:xfrm>
        </p:spPr>
        <p:txBody>
          <a:bodyPr>
            <a:normAutofit fontScale="47500" lnSpcReduction="20000"/>
          </a:bodyPr>
          <a:lstStyle/>
          <a:p>
            <a:r>
              <a:rPr lang="en-US" dirty="0" smtClean="0"/>
              <a:t>Our new mount is made of the following parts:</a:t>
            </a:r>
          </a:p>
          <a:p>
            <a:pPr lvl="1"/>
            <a:r>
              <a:rPr lang="en-US" dirty="0" smtClean="0"/>
              <a:t>Modified machine screw</a:t>
            </a:r>
          </a:p>
          <a:p>
            <a:pPr lvl="1"/>
            <a:r>
              <a:rPr lang="en-US" dirty="0" smtClean="0"/>
              <a:t>5x ‘ring’ parts</a:t>
            </a:r>
          </a:p>
          <a:p>
            <a:pPr lvl="1"/>
            <a:r>
              <a:rPr lang="en-US" dirty="0" smtClean="0"/>
              <a:t>6x ‘</a:t>
            </a:r>
            <a:r>
              <a:rPr lang="en-US" dirty="0" err="1" smtClean="0"/>
              <a:t>submount</a:t>
            </a:r>
            <a:r>
              <a:rPr lang="en-US" dirty="0" smtClean="0"/>
              <a:t>’ parts</a:t>
            </a:r>
          </a:p>
          <a:p>
            <a:pPr lvl="1"/>
            <a:r>
              <a:rPr lang="en-US" dirty="0" smtClean="0"/>
              <a:t>1x ‘gear’ part</a:t>
            </a:r>
          </a:p>
          <a:p>
            <a:pPr lvl="1"/>
            <a:r>
              <a:rPr lang="en-US" dirty="0" smtClean="0"/>
              <a:t>1x ‘leg’ part </a:t>
            </a:r>
          </a:p>
          <a:p>
            <a:r>
              <a:rPr lang="en-US" dirty="0" smtClean="0"/>
              <a:t>The order of the parts, from the head of the screw, is as follows:</a:t>
            </a:r>
          </a:p>
          <a:p>
            <a:pPr lvl="1"/>
            <a:r>
              <a:rPr lang="en-US" dirty="0" smtClean="0"/>
              <a:t>2 rings</a:t>
            </a:r>
          </a:p>
          <a:p>
            <a:pPr lvl="1"/>
            <a:r>
              <a:rPr lang="en-US" dirty="0" smtClean="0"/>
              <a:t>3 </a:t>
            </a:r>
            <a:r>
              <a:rPr lang="en-US" dirty="0" err="1" smtClean="0"/>
              <a:t>submounts</a:t>
            </a:r>
            <a:endParaRPr lang="en-US" dirty="0" smtClean="0"/>
          </a:p>
          <a:p>
            <a:pPr lvl="1"/>
            <a:r>
              <a:rPr lang="en-US" dirty="0" smtClean="0"/>
              <a:t>The leg</a:t>
            </a:r>
          </a:p>
          <a:p>
            <a:pPr lvl="1"/>
            <a:r>
              <a:rPr lang="en-US" dirty="0" smtClean="0"/>
              <a:t>The gear</a:t>
            </a:r>
          </a:p>
          <a:p>
            <a:pPr lvl="1"/>
            <a:r>
              <a:rPr lang="en-US" dirty="0" smtClean="0"/>
              <a:t>3 more </a:t>
            </a:r>
            <a:r>
              <a:rPr lang="en-US" dirty="0" err="1" smtClean="0"/>
              <a:t>submounts</a:t>
            </a:r>
            <a:endParaRPr lang="en-US" dirty="0" smtClean="0"/>
          </a:p>
          <a:p>
            <a:pPr lvl="1"/>
            <a:r>
              <a:rPr lang="en-US" dirty="0" smtClean="0"/>
              <a:t>3 rings</a:t>
            </a:r>
          </a:p>
          <a:p>
            <a:r>
              <a:rPr lang="en-US" dirty="0" smtClean="0"/>
              <a:t>The mount may be held together (mostly) with the smaller bolt. Do not affix a nut to the longer bolt; this will interfere with the turret.</a:t>
            </a:r>
          </a:p>
          <a:p>
            <a:r>
              <a:rPr lang="en-US" dirty="0" smtClean="0"/>
              <a:t>You may need to trim the forward-facing corner of the sandwich to ensure smooth operation (shown here</a:t>
            </a:r>
            <a:r>
              <a:rPr lang="en-US" dirty="0" smtClean="0"/>
              <a:t>).</a:t>
            </a:r>
          </a:p>
          <a:p>
            <a:r>
              <a:rPr lang="en-US" dirty="0" smtClean="0"/>
              <a:t>Note - The </a:t>
            </a:r>
            <a:r>
              <a:rPr lang="en-US" dirty="0"/>
              <a:t>wooden bits of the 'sandwich' are NOT glued together. The machine screws provide enough restriction on their own, and the one time I tried gluing it the result ended up being too rigid and caused the gears to skip</a:t>
            </a:r>
            <a:endParaRPr lang="en-US" dirty="0" smtClean="0"/>
          </a:p>
          <a:p>
            <a:pPr lvl="1"/>
            <a:endParaRPr lang="en-US" dirty="0" smtClean="0"/>
          </a:p>
        </p:txBody>
      </p:sp>
      <p:cxnSp>
        <p:nvCxnSpPr>
          <p:cNvPr id="7" name="Straight Arrow Connector 6"/>
          <p:cNvCxnSpPr/>
          <p:nvPr/>
        </p:nvCxnSpPr>
        <p:spPr>
          <a:xfrm flipH="1" flipV="1">
            <a:off x="3581400" y="3581400"/>
            <a:ext cx="762000" cy="1524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Mounting 1</a:t>
            </a:r>
            <a:endParaRPr lang="en-US" dirty="0"/>
          </a:p>
        </p:txBody>
      </p:sp>
      <p:pic>
        <p:nvPicPr>
          <p:cNvPr id="5" name="Content Placeholder 4" descr="20160805_122243.jpg"/>
          <p:cNvPicPr>
            <a:picLocks noGrp="1" noChangeAspect="1"/>
          </p:cNvPicPr>
          <p:nvPr>
            <p:ph sz="half" idx="1"/>
          </p:nvPr>
        </p:nvPicPr>
        <p:blipFill>
          <a:blip r:embed="rId2" cstate="print"/>
          <a:stretch>
            <a:fillRect/>
          </a:stretch>
        </p:blipFill>
        <p:spPr>
          <a:xfrm>
            <a:off x="457200" y="2834481"/>
            <a:ext cx="3657600" cy="2057400"/>
          </a:xfrm>
        </p:spPr>
      </p:pic>
      <p:sp>
        <p:nvSpPr>
          <p:cNvPr id="4" name="Content Placeholder 3"/>
          <p:cNvSpPr>
            <a:spLocks noGrp="1"/>
          </p:cNvSpPr>
          <p:nvPr>
            <p:ph sz="half" idx="2"/>
          </p:nvPr>
        </p:nvSpPr>
        <p:spPr/>
        <p:txBody>
          <a:bodyPr>
            <a:normAutofit fontScale="77500" lnSpcReduction="20000"/>
          </a:bodyPr>
          <a:lstStyle/>
          <a:p>
            <a:r>
              <a:rPr lang="en-US" dirty="0" smtClean="0"/>
              <a:t>Fit the sandwich into the tilt axle, facing as shown.</a:t>
            </a:r>
          </a:p>
          <a:p>
            <a:r>
              <a:rPr lang="en-US" dirty="0" smtClean="0"/>
              <a:t>Be sure that the sandwich faces AWAY from the wire port on the base; if they’re facing the same direction, the mount is in backwards!</a:t>
            </a:r>
          </a:p>
          <a:p>
            <a:r>
              <a:rPr lang="en-US" dirty="0" smtClean="0"/>
              <a:t>If you are using the LED indicator, feed the wires through the sandwich before securing it in place. Tape or glue it where it’s convenient.</a:t>
            </a:r>
          </a:p>
          <a:p>
            <a:r>
              <a:rPr lang="en-US" dirty="0" smtClean="0"/>
              <a:t>Replace the screws on the axle head, then replace the screws on the turret deck.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381000"/>
            <a:ext cx="3053868" cy="1253808"/>
          </a:xfrm>
        </p:spPr>
        <p:txBody>
          <a:bodyPr/>
          <a:lstStyle/>
          <a:p>
            <a:r>
              <a:rPr lang="en-US" dirty="0" smtClean="0"/>
              <a:t>The Turret</a:t>
            </a:r>
            <a:endParaRPr lang="en-US" dirty="0"/>
          </a:p>
        </p:txBody>
      </p:sp>
      <p:pic>
        <p:nvPicPr>
          <p:cNvPr id="7" name="Picture Placeholder 6" descr="20160805_105604.jpg"/>
          <p:cNvPicPr>
            <a:picLocks noGrp="1" noChangeAspect="1"/>
          </p:cNvPicPr>
          <p:nvPr>
            <p:ph type="pic" idx="1"/>
          </p:nvPr>
        </p:nvPicPr>
        <p:blipFill>
          <a:blip r:embed="rId2" cstate="print"/>
          <a:srcRect l="21875" r="21875"/>
          <a:stretch>
            <a:fillRect/>
          </a:stretch>
        </p:blipFill>
        <p:spPr>
          <a:xfrm>
            <a:off x="28135" y="609600"/>
            <a:ext cx="5562599" cy="5562599"/>
          </a:xfrm>
        </p:spPr>
      </p:pic>
      <p:sp>
        <p:nvSpPr>
          <p:cNvPr id="5" name="Text Placeholder 4"/>
          <p:cNvSpPr>
            <a:spLocks noGrp="1"/>
          </p:cNvSpPr>
          <p:nvPr>
            <p:ph type="body" sz="half" idx="2"/>
          </p:nvPr>
        </p:nvSpPr>
        <p:spPr>
          <a:xfrm>
            <a:off x="5562600" y="1600200"/>
            <a:ext cx="3053866" cy="3581400"/>
          </a:xfrm>
        </p:spPr>
        <p:txBody>
          <a:bodyPr>
            <a:normAutofit/>
          </a:bodyPr>
          <a:lstStyle/>
          <a:p>
            <a:r>
              <a:rPr lang="en-US" sz="2000" dirty="0" smtClean="0"/>
              <a:t>The turret of the </a:t>
            </a:r>
            <a:r>
              <a:rPr lang="en-US" sz="2000" dirty="0" err="1" smtClean="0"/>
              <a:t>DreamCheeky</a:t>
            </a:r>
            <a:r>
              <a:rPr lang="en-US" sz="2000" dirty="0" smtClean="0"/>
              <a:t> Thunder desktop missile launcher features a pan-tilt </a:t>
            </a:r>
            <a:r>
              <a:rPr lang="en-US" sz="2000" dirty="0" err="1" smtClean="0"/>
              <a:t>gimbal</a:t>
            </a:r>
            <a:r>
              <a:rPr lang="en-US" sz="2000" dirty="0" smtClean="0"/>
              <a:t> mount with slip gears, allowing for both autonomous and manual adjustment. This is what we want, so we’re going to replace it with our own equipment.</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Mounting 2</a:t>
            </a:r>
            <a:endParaRPr lang="en-US" dirty="0"/>
          </a:p>
        </p:txBody>
      </p:sp>
      <p:pic>
        <p:nvPicPr>
          <p:cNvPr id="5" name="Content Placeholder 4" descr="20160805_122633.jpg"/>
          <p:cNvPicPr>
            <a:picLocks noGrp="1" noChangeAspect="1"/>
          </p:cNvPicPr>
          <p:nvPr>
            <p:ph sz="half" idx="1"/>
          </p:nvPr>
        </p:nvPicPr>
        <p:blipFill>
          <a:blip r:embed="rId2" cstate="print"/>
          <a:stretch>
            <a:fillRect/>
          </a:stretch>
        </p:blipFill>
        <p:spPr>
          <a:xfrm>
            <a:off x="457200" y="1676400"/>
            <a:ext cx="3657600" cy="2057400"/>
          </a:xfrm>
        </p:spPr>
      </p:pic>
      <p:sp>
        <p:nvSpPr>
          <p:cNvPr id="4" name="Content Placeholder 3"/>
          <p:cNvSpPr>
            <a:spLocks noGrp="1"/>
          </p:cNvSpPr>
          <p:nvPr>
            <p:ph sz="half" idx="2"/>
          </p:nvPr>
        </p:nvSpPr>
        <p:spPr/>
        <p:txBody>
          <a:bodyPr>
            <a:normAutofit lnSpcReduction="10000"/>
          </a:bodyPr>
          <a:lstStyle/>
          <a:p>
            <a:r>
              <a:rPr lang="en-US" dirty="0" smtClean="0"/>
              <a:t>Finally, glue the charging pad to the sandwich as shown.</a:t>
            </a:r>
          </a:p>
          <a:p>
            <a:r>
              <a:rPr lang="en-US" dirty="0" smtClean="0"/>
              <a:t>Wood glue seems to work if adequately clamped.</a:t>
            </a:r>
          </a:p>
          <a:p>
            <a:r>
              <a:rPr lang="en-US" dirty="0" smtClean="0"/>
              <a:t>Be sure to support the base during the curing process; failure to do so will weaken the glue.</a:t>
            </a:r>
          </a:p>
        </p:txBody>
      </p:sp>
      <p:pic>
        <p:nvPicPr>
          <p:cNvPr id="6" name="Picture 5" descr="20160805_122641.jpg"/>
          <p:cNvPicPr>
            <a:picLocks noChangeAspect="1"/>
          </p:cNvPicPr>
          <p:nvPr/>
        </p:nvPicPr>
        <p:blipFill>
          <a:blip r:embed="rId3" cstate="print"/>
          <a:stretch>
            <a:fillRect/>
          </a:stretch>
        </p:blipFill>
        <p:spPr>
          <a:xfrm>
            <a:off x="457200" y="3886200"/>
            <a:ext cx="3657600" cy="2057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Finished!</a:t>
            </a:r>
            <a:endParaRPr lang="en-US" dirty="0"/>
          </a:p>
        </p:txBody>
      </p:sp>
      <p:pic>
        <p:nvPicPr>
          <p:cNvPr id="5" name="Content Placeholder 4" descr="20160805_165814.jpg"/>
          <p:cNvPicPr>
            <a:picLocks noGrp="1" noChangeAspect="1"/>
          </p:cNvPicPr>
          <p:nvPr>
            <p:ph idx="1"/>
          </p:nvPr>
        </p:nvPicPr>
        <p:blipFill>
          <a:blip r:embed="rId2" cstate="print"/>
          <a:stretch>
            <a:fillRect/>
          </a:stretch>
        </p:blipFill>
        <p:spPr>
          <a:xfrm rot="5400000">
            <a:off x="1838316" y="1728796"/>
            <a:ext cx="6161354" cy="3465762"/>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Mount Materials</a:t>
            </a:r>
            <a:endParaRPr lang="en-US" dirty="0"/>
          </a:p>
        </p:txBody>
      </p:sp>
      <p:pic>
        <p:nvPicPr>
          <p:cNvPr id="5" name="Picture Placeholder 4" descr="20160805_105938.jpg"/>
          <p:cNvPicPr>
            <a:picLocks noGrp="1" noChangeAspect="1"/>
          </p:cNvPicPr>
          <p:nvPr>
            <p:ph sz="half" idx="1"/>
          </p:nvPr>
        </p:nvPicPr>
        <p:blipFill>
          <a:blip r:embed="rId2" cstate="print"/>
          <a:stretch>
            <a:fillRect/>
          </a:stretch>
        </p:blipFill>
        <p:spPr>
          <a:xfrm rot="16200000">
            <a:off x="-419893" y="2705895"/>
            <a:ext cx="5054600" cy="2843213"/>
          </a:xfrm>
        </p:spPr>
      </p:pic>
      <p:sp>
        <p:nvSpPr>
          <p:cNvPr id="7" name="Content Placeholder 6"/>
          <p:cNvSpPr>
            <a:spLocks noGrp="1"/>
          </p:cNvSpPr>
          <p:nvPr>
            <p:ph sz="half" idx="2"/>
          </p:nvPr>
        </p:nvSpPr>
        <p:spPr>
          <a:xfrm>
            <a:off x="4267200" y="1600200"/>
            <a:ext cx="3657600" cy="5029200"/>
          </a:xfrm>
        </p:spPr>
        <p:txBody>
          <a:bodyPr>
            <a:normAutofit fontScale="77500" lnSpcReduction="20000"/>
          </a:bodyPr>
          <a:lstStyle/>
          <a:p>
            <a:r>
              <a:rPr lang="en-US" dirty="0" smtClean="0"/>
              <a:t>The CAD file ‘</a:t>
            </a:r>
            <a:r>
              <a:rPr lang="en-US" dirty="0" err="1" smtClean="0"/>
              <a:t>submounts</a:t>
            </a:r>
            <a:r>
              <a:rPr lang="en-US" dirty="0" smtClean="0"/>
              <a:t> v3’ should provide most of the necessary parts to build the mount:</a:t>
            </a:r>
          </a:p>
          <a:p>
            <a:pPr lvl="1"/>
            <a:r>
              <a:rPr lang="en-US" dirty="0" smtClean="0"/>
              <a:t>‘</a:t>
            </a:r>
            <a:r>
              <a:rPr lang="en-US" dirty="0" err="1" smtClean="0"/>
              <a:t>Submount</a:t>
            </a:r>
            <a:r>
              <a:rPr lang="en-US" dirty="0" smtClean="0"/>
              <a:t>’</a:t>
            </a:r>
          </a:p>
          <a:p>
            <a:pPr lvl="1"/>
            <a:r>
              <a:rPr lang="en-US" dirty="0" smtClean="0"/>
              <a:t>‘Leg’</a:t>
            </a:r>
          </a:p>
          <a:p>
            <a:pPr lvl="1"/>
            <a:r>
              <a:rPr lang="en-US" dirty="0" smtClean="0"/>
              <a:t>‘Gear’ </a:t>
            </a:r>
          </a:p>
          <a:p>
            <a:pPr lvl="1"/>
            <a:r>
              <a:rPr lang="en-US" dirty="0" smtClean="0"/>
              <a:t>‘Ring’</a:t>
            </a:r>
          </a:p>
          <a:p>
            <a:r>
              <a:rPr lang="en-US" dirty="0" smtClean="0"/>
              <a:t>There are a few extras included, just in case.</a:t>
            </a:r>
          </a:p>
          <a:p>
            <a:r>
              <a:rPr lang="en-US" dirty="0" smtClean="0"/>
              <a:t>You will also need two 8/32” pan-head machine screws:</a:t>
            </a:r>
          </a:p>
          <a:p>
            <a:pPr lvl="1"/>
            <a:r>
              <a:rPr lang="en-US" dirty="0" smtClean="0"/>
              <a:t>1x 2”</a:t>
            </a:r>
          </a:p>
          <a:p>
            <a:pPr lvl="1"/>
            <a:r>
              <a:rPr lang="en-US" dirty="0" smtClean="0"/>
              <a:t>1x 1 ¼”</a:t>
            </a:r>
          </a:p>
          <a:p>
            <a:r>
              <a:rPr lang="en-US" dirty="0" smtClean="0"/>
              <a:t>NOTE: The CAD file assumes a 3.2 mm stock (shown here in wood). Make sure!</a:t>
            </a:r>
            <a:endParaRPr lang="en-US" dirty="0"/>
          </a:p>
        </p:txBody>
      </p:sp>
      <p:cxnSp>
        <p:nvCxnSpPr>
          <p:cNvPr id="9" name="Straight Arrow Connector 8"/>
          <p:cNvCxnSpPr/>
          <p:nvPr/>
        </p:nvCxnSpPr>
        <p:spPr>
          <a:xfrm flipH="1">
            <a:off x="3124200" y="2743200"/>
            <a:ext cx="16764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600200" y="3048000"/>
            <a:ext cx="3200400" cy="1981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133600" y="3276600"/>
            <a:ext cx="2667000" cy="2362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200400" y="3581400"/>
            <a:ext cx="1600200" cy="1981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Nano</a:t>
            </a:r>
            <a:r>
              <a:rPr lang="en-US" dirty="0" smtClean="0"/>
              <a:t>-Pad</a:t>
            </a:r>
            <a:endParaRPr lang="en-US" dirty="0"/>
          </a:p>
        </p:txBody>
      </p:sp>
      <p:pic>
        <p:nvPicPr>
          <p:cNvPr id="8" name="Picture Placeholder 7" descr="20160805_110543.jpg"/>
          <p:cNvPicPr>
            <a:picLocks noGrp="1" noChangeAspect="1"/>
          </p:cNvPicPr>
          <p:nvPr>
            <p:ph sz="half" idx="1"/>
          </p:nvPr>
        </p:nvPicPr>
        <p:blipFill>
          <a:blip r:embed="rId2" cstate="print"/>
          <a:stretch>
            <a:fillRect/>
          </a:stretch>
        </p:blipFill>
        <p:spPr>
          <a:xfrm rot="5400000">
            <a:off x="-529167" y="2368816"/>
            <a:ext cx="5554133" cy="3124200"/>
          </a:xfrm>
        </p:spPr>
      </p:pic>
      <p:sp>
        <p:nvSpPr>
          <p:cNvPr id="7" name="Text Placeholder 6"/>
          <p:cNvSpPr>
            <a:spLocks noGrp="1"/>
          </p:cNvSpPr>
          <p:nvPr>
            <p:ph sz="half" idx="2"/>
          </p:nvPr>
        </p:nvSpPr>
        <p:spPr/>
        <p:txBody>
          <a:bodyPr>
            <a:noAutofit/>
          </a:bodyPr>
          <a:lstStyle/>
          <a:p>
            <a:r>
              <a:rPr lang="en-US" sz="1600" dirty="0" smtClean="0"/>
              <a:t>We add a </a:t>
            </a:r>
            <a:r>
              <a:rPr lang="en-US" sz="1600" dirty="0" err="1" smtClean="0"/>
              <a:t>nano</a:t>
            </a:r>
            <a:r>
              <a:rPr lang="en-US" sz="1600" dirty="0" smtClean="0"/>
              <a:t>-pad to the new mount to ensure that the phone won’t fall off during use. Most commercially available pads in the 3”x5” range will work.</a:t>
            </a:r>
          </a:p>
          <a:p>
            <a:endParaRPr lang="en-US" sz="1600" dirty="0" smtClean="0"/>
          </a:p>
          <a:p>
            <a:r>
              <a:rPr lang="en-US" sz="1600" dirty="0" smtClean="0"/>
              <a:t>The pad MUST be thin! If it’s too thick, the induction field will be weak and your phone will charge  too slowly to offset the power </a:t>
            </a:r>
            <a:r>
              <a:rPr lang="en-US" sz="1600" dirty="0" err="1" smtClean="0"/>
              <a:t>comsumption</a:t>
            </a:r>
            <a:r>
              <a:rPr lang="en-US" sz="1600" dirty="0" smtClean="0"/>
              <a:t> from use.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Charger</a:t>
            </a:r>
            <a:endParaRPr lang="en-US" dirty="0"/>
          </a:p>
        </p:txBody>
      </p:sp>
      <p:pic>
        <p:nvPicPr>
          <p:cNvPr id="5" name="Picture Placeholder 4" descr="20160805_110626.jpg"/>
          <p:cNvPicPr>
            <a:picLocks noGrp="1" noChangeAspect="1"/>
          </p:cNvPicPr>
          <p:nvPr>
            <p:ph sz="half" idx="1"/>
          </p:nvPr>
        </p:nvPicPr>
        <p:blipFill>
          <a:blip r:embed="rId2" cstate="print"/>
          <a:stretch>
            <a:fillRect/>
          </a:stretch>
        </p:blipFill>
        <p:spPr>
          <a:xfrm rot="5400000">
            <a:off x="-499534" y="2474649"/>
            <a:ext cx="5418667" cy="3048000"/>
          </a:xfrm>
        </p:spPr>
      </p:pic>
      <p:sp>
        <p:nvSpPr>
          <p:cNvPr id="4" name="Text Placeholder 3"/>
          <p:cNvSpPr>
            <a:spLocks noGrp="1"/>
          </p:cNvSpPr>
          <p:nvPr>
            <p:ph sz="half" idx="2"/>
          </p:nvPr>
        </p:nvSpPr>
        <p:spPr/>
        <p:txBody>
          <a:bodyPr>
            <a:noAutofit/>
          </a:bodyPr>
          <a:lstStyle/>
          <a:p>
            <a:r>
              <a:rPr lang="en-US" sz="1600" dirty="0" smtClean="0"/>
              <a:t>We use a 3-coil </a:t>
            </a:r>
            <a:r>
              <a:rPr lang="en-US" sz="1600" dirty="0" err="1" smtClean="0"/>
              <a:t>Qi</a:t>
            </a:r>
            <a:r>
              <a:rPr lang="en-US" sz="1600" dirty="0" smtClean="0"/>
              <a:t>-enabled induction charging stand, with a deployable clip on the bottom.</a:t>
            </a:r>
          </a:p>
          <a:p>
            <a:endParaRPr lang="en-US" sz="1600" dirty="0" smtClean="0"/>
          </a:p>
          <a:p>
            <a:r>
              <a:rPr lang="en-US" sz="1600" dirty="0" smtClean="0"/>
              <a:t>The large size allows a large gripping surface for the </a:t>
            </a:r>
            <a:r>
              <a:rPr lang="en-US" sz="1600" dirty="0" err="1" smtClean="0"/>
              <a:t>nano</a:t>
            </a:r>
            <a:r>
              <a:rPr lang="en-US" sz="1600" dirty="0" smtClean="0"/>
              <a:t>-pad we’ll be gluing to it, and the 3 coils gives a strong induction field, allowing charging through the </a:t>
            </a:r>
            <a:r>
              <a:rPr lang="en-US" sz="1600" dirty="0" err="1" smtClean="0"/>
              <a:t>nano</a:t>
            </a:r>
            <a:r>
              <a:rPr lang="en-US" sz="1600" dirty="0" smtClean="0"/>
              <a:t>-pad, as well as most phone cases.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Parts Preparation 1</a:t>
            </a:r>
            <a:endParaRPr lang="en-US" dirty="0"/>
          </a:p>
        </p:txBody>
      </p:sp>
      <p:pic>
        <p:nvPicPr>
          <p:cNvPr id="14" name="Picture Placeholder 13" descr="20160805_110718.jpg"/>
          <p:cNvPicPr>
            <a:picLocks noGrp="1" noChangeAspect="1"/>
          </p:cNvPicPr>
          <p:nvPr>
            <p:ph sz="half" idx="1"/>
          </p:nvPr>
        </p:nvPicPr>
        <p:blipFill>
          <a:blip r:embed="rId2" cstate="print"/>
          <a:stretch>
            <a:fillRect/>
          </a:stretch>
        </p:blipFill>
        <p:spPr>
          <a:xfrm>
            <a:off x="457200" y="2834481"/>
            <a:ext cx="3657600" cy="2057400"/>
          </a:xfrm>
        </p:spPr>
      </p:pic>
      <p:sp>
        <p:nvSpPr>
          <p:cNvPr id="7" name="Text Placeholder 6"/>
          <p:cNvSpPr>
            <a:spLocks noGrp="1"/>
          </p:cNvSpPr>
          <p:nvPr>
            <p:ph sz="half" idx="2"/>
          </p:nvPr>
        </p:nvSpPr>
        <p:spPr/>
        <p:txBody>
          <a:bodyPr>
            <a:normAutofit/>
          </a:bodyPr>
          <a:lstStyle/>
          <a:p>
            <a:r>
              <a:rPr lang="en-US" sz="1600" dirty="0" smtClean="0"/>
              <a:t>First, remove the charging pad’s rear ‘leg’; we won’t need it.</a:t>
            </a:r>
          </a:p>
          <a:p>
            <a:endParaRPr lang="en-US" sz="1600" dirty="0" smtClean="0"/>
          </a:p>
          <a:p>
            <a:r>
              <a:rPr lang="en-US" sz="1600" dirty="0" smtClean="0"/>
              <a:t>Next, using it as a template, trim the </a:t>
            </a:r>
            <a:r>
              <a:rPr lang="en-US" sz="1600" dirty="0" err="1" smtClean="0"/>
              <a:t>nano</a:t>
            </a:r>
            <a:r>
              <a:rPr lang="en-US" sz="1600" dirty="0" smtClean="0"/>
              <a:t>-pad to fit the charging pad.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Preparation 2</a:t>
            </a:r>
            <a:endParaRPr lang="en-US" dirty="0"/>
          </a:p>
        </p:txBody>
      </p:sp>
      <p:pic>
        <p:nvPicPr>
          <p:cNvPr id="5" name="Picture Placeholder 4" descr="20160805_111608.jpg"/>
          <p:cNvPicPr>
            <a:picLocks noGrp="1" noChangeAspect="1"/>
          </p:cNvPicPr>
          <p:nvPr>
            <p:ph sz="half" idx="1"/>
          </p:nvPr>
        </p:nvPicPr>
        <p:blipFill>
          <a:blip r:embed="rId2" cstate="print"/>
          <a:stretch>
            <a:fillRect/>
          </a:stretch>
        </p:blipFill>
        <p:spPr>
          <a:xfrm>
            <a:off x="457200" y="2834481"/>
            <a:ext cx="3657600" cy="2057400"/>
          </a:xfrm>
        </p:spPr>
      </p:pic>
      <p:sp>
        <p:nvSpPr>
          <p:cNvPr id="4" name="Text Placeholder 3"/>
          <p:cNvSpPr>
            <a:spLocks noGrp="1"/>
          </p:cNvSpPr>
          <p:nvPr>
            <p:ph sz="half" idx="2"/>
          </p:nvPr>
        </p:nvSpPr>
        <p:spPr/>
        <p:txBody>
          <a:bodyPr>
            <a:normAutofit/>
          </a:bodyPr>
          <a:lstStyle/>
          <a:p>
            <a:r>
              <a:rPr lang="en-US" sz="1600" dirty="0" smtClean="0"/>
              <a:t>Glue the </a:t>
            </a:r>
            <a:r>
              <a:rPr lang="en-US" sz="1600" dirty="0" err="1" smtClean="0"/>
              <a:t>nano</a:t>
            </a:r>
            <a:r>
              <a:rPr lang="en-US" sz="1600" dirty="0" smtClean="0"/>
              <a:t>-pad and charging pad together.</a:t>
            </a:r>
          </a:p>
          <a:p>
            <a:endParaRPr lang="en-US" sz="1600" dirty="0" smtClean="0"/>
          </a:p>
          <a:p>
            <a:r>
              <a:rPr lang="en-US" sz="1600" dirty="0" smtClean="0"/>
              <a:t>Make sure to use a glue that works on the </a:t>
            </a:r>
            <a:r>
              <a:rPr lang="en-US" sz="1600" dirty="0" err="1" smtClean="0"/>
              <a:t>nano</a:t>
            </a:r>
            <a:r>
              <a:rPr lang="en-US" sz="1600" dirty="0" smtClean="0"/>
              <a:t>-pad’s silicone.</a:t>
            </a:r>
          </a:p>
          <a:p>
            <a:r>
              <a:rPr lang="en-US" sz="1600" dirty="0" smtClean="0"/>
              <a:t>If the charging pad includes a small fold-out platform for the phone, don’t apply glue to it; it can be used in place of the </a:t>
            </a:r>
            <a:r>
              <a:rPr lang="en-US" sz="1600" dirty="0" err="1" smtClean="0"/>
              <a:t>nano</a:t>
            </a:r>
            <a:r>
              <a:rPr lang="en-US" sz="1600" dirty="0" smtClean="0"/>
              <a:t>-pad if the phone won’t stick</a:t>
            </a:r>
            <a:r>
              <a:rPr lang="en-US" sz="1600" dirty="0" smtClean="0"/>
              <a:t>.</a:t>
            </a:r>
          </a:p>
          <a:p>
            <a:endParaRPr lang="en-US" sz="1600" dirty="0"/>
          </a:p>
          <a:p>
            <a:r>
              <a:rPr lang="en-US" sz="1600" dirty="0"/>
              <a:t>Epoxy glue dissolves the plastic, but generally the pads will stick hard on their own. Tacky glue is probably the best choice to assist them in sticking more than the phone.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Preparation 3</a:t>
            </a:r>
            <a:endParaRPr lang="en-US" dirty="0"/>
          </a:p>
        </p:txBody>
      </p:sp>
      <p:pic>
        <p:nvPicPr>
          <p:cNvPr id="5" name="Content Placeholder 4" descr="20160805_112648.jpg"/>
          <p:cNvPicPr>
            <a:picLocks noGrp="1" noChangeAspect="1"/>
          </p:cNvPicPr>
          <p:nvPr>
            <p:ph sz="half" idx="1"/>
          </p:nvPr>
        </p:nvPicPr>
        <p:blipFill>
          <a:blip r:embed="rId2" cstate="print"/>
          <a:stretch>
            <a:fillRect/>
          </a:stretch>
        </p:blipFill>
        <p:spPr>
          <a:xfrm>
            <a:off x="457200" y="2834481"/>
            <a:ext cx="3657600" cy="2057400"/>
          </a:xfrm>
        </p:spPr>
      </p:pic>
      <p:sp>
        <p:nvSpPr>
          <p:cNvPr id="4" name="Content Placeholder 3"/>
          <p:cNvSpPr>
            <a:spLocks noGrp="1"/>
          </p:cNvSpPr>
          <p:nvPr>
            <p:ph sz="half" idx="2"/>
          </p:nvPr>
        </p:nvSpPr>
        <p:spPr/>
        <p:txBody>
          <a:bodyPr>
            <a:normAutofit fontScale="92500" lnSpcReduction="10000"/>
          </a:bodyPr>
          <a:lstStyle/>
          <a:p>
            <a:r>
              <a:rPr lang="en-US" dirty="0" smtClean="0"/>
              <a:t>Cut/file down the 50mm bolt so that including the head, it measures just under 1.93” in length.</a:t>
            </a:r>
          </a:p>
          <a:p>
            <a:r>
              <a:rPr lang="en-US" dirty="0" smtClean="0"/>
              <a:t>The bolt will form part of the new mount’s tilt axle, so this is important!</a:t>
            </a:r>
          </a:p>
          <a:p>
            <a:r>
              <a:rPr lang="en-US" dirty="0" smtClean="0"/>
              <a:t>It may need to be filed down more for proper fitting later on.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Disassembly 1</a:t>
            </a:r>
            <a:endParaRPr lang="en-US" dirty="0"/>
          </a:p>
        </p:txBody>
      </p:sp>
      <p:pic>
        <p:nvPicPr>
          <p:cNvPr id="5" name="Content Placeholder 4" descr="20160805_112039.jpg"/>
          <p:cNvPicPr>
            <a:picLocks noGrp="1" noChangeAspect="1"/>
          </p:cNvPicPr>
          <p:nvPr>
            <p:ph sz="half" idx="1"/>
          </p:nvPr>
        </p:nvPicPr>
        <p:blipFill>
          <a:blip r:embed="rId2" cstate="print"/>
          <a:stretch>
            <a:fillRect/>
          </a:stretch>
        </p:blipFill>
        <p:spPr>
          <a:xfrm rot="10800000">
            <a:off x="457200" y="2834481"/>
            <a:ext cx="3657600" cy="2057400"/>
          </a:xfrm>
        </p:spPr>
      </p:pic>
      <p:sp>
        <p:nvSpPr>
          <p:cNvPr id="4" name="Content Placeholder 3"/>
          <p:cNvSpPr>
            <a:spLocks noGrp="1"/>
          </p:cNvSpPr>
          <p:nvPr>
            <p:ph sz="half" idx="2"/>
          </p:nvPr>
        </p:nvSpPr>
        <p:spPr/>
        <p:txBody>
          <a:bodyPr/>
          <a:lstStyle/>
          <a:p>
            <a:r>
              <a:rPr lang="en-US" dirty="0" smtClean="0"/>
              <a:t>Unscrew the 4 screws holding the turret’s tilt axle to the turret deck. </a:t>
            </a:r>
          </a:p>
          <a:p>
            <a:r>
              <a:rPr lang="en-US" dirty="0" smtClean="0"/>
              <a:t>You will need these later, so keep track of them!</a:t>
            </a:r>
            <a:endParaRPr lang="en-US"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368</TotalTime>
  <Words>1096</Words>
  <Application>Microsoft Office PowerPoint</Application>
  <PresentationFormat>On-screen Show (4:3)</PresentationFormat>
  <Paragraphs>96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Franklin Gothic Book</vt:lpstr>
      <vt:lpstr>Wingdings 2</vt:lpstr>
      <vt:lpstr>Technic</vt:lpstr>
      <vt:lpstr>DreamCheeky Thunder Conversion Guide</vt:lpstr>
      <vt:lpstr>The Turret</vt:lpstr>
      <vt:lpstr>Mount Materials</vt:lpstr>
      <vt:lpstr>Nano-Pad</vt:lpstr>
      <vt:lpstr>The Charger</vt:lpstr>
      <vt:lpstr>Parts Preparation 1</vt:lpstr>
      <vt:lpstr>Parts Preparation 2</vt:lpstr>
      <vt:lpstr>Parts Preparation 3</vt:lpstr>
      <vt:lpstr>Disassembly 1</vt:lpstr>
      <vt:lpstr>Disassembly 2</vt:lpstr>
      <vt:lpstr>Disassembly 3</vt:lpstr>
      <vt:lpstr>Disassembly 4</vt:lpstr>
      <vt:lpstr>Disassembly 5</vt:lpstr>
      <vt:lpstr>Disassembly 6</vt:lpstr>
      <vt:lpstr>Disassembly 7</vt:lpstr>
      <vt:lpstr>Wires</vt:lpstr>
      <vt:lpstr>Wires 2</vt:lpstr>
      <vt:lpstr>The Sandwich</vt:lpstr>
      <vt:lpstr>Mounting 1</vt:lpstr>
      <vt:lpstr>Mounting 2</vt:lpstr>
      <vt:lpstr>Finished!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DreamCheeky Thunder Conversion Guide</dc:title>
  <dc:creator>Stephan</dc:creator>
  <cp:lastModifiedBy>Oren Lederman</cp:lastModifiedBy>
  <cp:revision>4</cp:revision>
  <dcterms:created xsi:type="dcterms:W3CDTF">2016-08-05T17:26:46Z</dcterms:created>
  <dcterms:modified xsi:type="dcterms:W3CDTF">2016-08-08T20:22:47Z</dcterms:modified>
</cp:coreProperties>
</file>